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6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0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7351FFD0-AAE1-4590-8E08-D3BD3A6746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9055C4F-EF19-40BA-BCC0-B15CE223F6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681EB-017F-4639-8DDC-D917EBDBD620}" type="datetime1">
              <a:rPr lang="hu-HU" smtClean="0"/>
              <a:t>2024. 11. 27.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324F533-442D-47E3-9A61-D8FEC23863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FE3F7A8-59A1-44EC-BF5A-0FE410594BB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EB4FCA-4886-4DE3-ADE1-DCDE2EF825B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30966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3C5400-FDBA-4BE5-89D8-5CA33396F186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304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F2DCDDB1-3763-49F3-97CE-60A7AE1FC5E8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AB0973-677C-42EC-8A27-8F89413AAFE5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EA93BB-DC1A-40B6-AF4C-1C04E916CDB7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5B4CA7-2FEF-4BB0-8F49-17CAC6134BCF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744CFD-8F3D-4501-9D6E-4A699A53E399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795376-434A-483E-915F-E3D8A538280E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es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hozzáadásához kattintson az ikonra</a:t>
            </a:r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hozzáadásához kattintson az ikonra</a:t>
            </a:r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hozzáadásához kattintson az ikonra</a:t>
            </a:r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AE51D0-7C9A-4461-A272-C82FA894D534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F7B44B-278D-46A9-B9B6-7603E35BC858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72215A-8744-4DC3-A8DC-2CA121537983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6C54FA-8FB7-4E56-BA55-0531410F6C82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126130-7A6D-46C7-BE62-C55894F64C91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666BD4-3150-4AB3-992A-8D6AE6CDFBB3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CB1602-8B08-4F9C-B648-A3755F98D81A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3D2E81-DF04-4487-B977-D8B54A010613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E920D2-1ABA-46A0-81D1-51880C223D88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F40C8F-9D82-4077-8BA6-BDF6496D51E3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0AC738-2DAF-4056-8A46-EDD4370357EF}" type="datetime1">
              <a:rPr lang="hu-HU" noProof="0" smtClean="0"/>
              <a:t>2024. 11. 27.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36791EC-81EF-4E07-B175-DFBB6356FC88}" type="datetime1">
              <a:rPr lang="hu-HU" noProof="0" smtClean="0"/>
              <a:t>2024. 11. 27.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hu-HU"/>
              </a:p>
            </p:txBody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hu-HU" dirty="0"/>
              <a:t>Mátrixok szorzása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20D776-0D85-7495-0856-382E52E45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Mi a mátrix?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FC8C21D-CA37-AE1D-1778-E561FD112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510128"/>
          </a:xfrm>
        </p:spPr>
        <p:txBody>
          <a:bodyPr/>
          <a:lstStyle/>
          <a:p>
            <a:r>
              <a:rPr lang="hu-HU" dirty="0"/>
              <a:t>Egy </a:t>
            </a:r>
            <a:r>
              <a:rPr lang="hu-HU" i="1" dirty="0"/>
              <a:t>(n*k)</a:t>
            </a:r>
            <a:r>
              <a:rPr lang="hu-HU" dirty="0"/>
              <a:t> mátrix tulajdonképpen nem más, mint egy </a:t>
            </a:r>
            <a:r>
              <a:rPr lang="hu-HU" b="1" dirty="0"/>
              <a:t>táblázat</a:t>
            </a:r>
            <a:r>
              <a:rPr lang="hu-HU" dirty="0"/>
              <a:t>, ami </a:t>
            </a:r>
            <a:r>
              <a:rPr lang="hu-HU" i="1" dirty="0"/>
              <a:t>n</a:t>
            </a:r>
            <a:r>
              <a:rPr lang="hu-HU" dirty="0"/>
              <a:t> darab sorból és </a:t>
            </a:r>
            <a:r>
              <a:rPr lang="hu-HU" i="1" dirty="0"/>
              <a:t>k</a:t>
            </a:r>
            <a:r>
              <a:rPr lang="hu-HU" dirty="0"/>
              <a:t> darab oszlopból áll.</a:t>
            </a:r>
          </a:p>
          <a:p>
            <a:r>
              <a:rPr lang="hu-HU" dirty="0"/>
              <a:t>Pl.:		Ez egy (2*3)-</a:t>
            </a:r>
            <a:r>
              <a:rPr lang="hu-HU" dirty="0" err="1"/>
              <a:t>as</a:t>
            </a:r>
            <a:r>
              <a:rPr lang="hu-HU" dirty="0"/>
              <a:t> mátrix.</a:t>
            </a:r>
          </a:p>
          <a:p>
            <a:r>
              <a:rPr lang="hu-HU" dirty="0"/>
              <a:t>A mátrixok elemeit kettős indexeléssel látjuk el. </a:t>
            </a:r>
          </a:p>
          <a:p>
            <a:r>
              <a:rPr lang="hu-HU" dirty="0"/>
              <a:t>Az elemeknek van egy sorindexük és egy</a:t>
            </a:r>
          </a:p>
          <a:p>
            <a:pPr marL="0" indent="0">
              <a:buNone/>
            </a:pPr>
            <a:r>
              <a:rPr lang="hu-HU" dirty="0"/>
              <a:t>   oszlopindexük:</a:t>
            </a:r>
          </a:p>
        </p:txBody>
      </p:sp>
      <p:pic>
        <p:nvPicPr>
          <p:cNvPr id="5" name="Kép 4" descr="A képen Betűtípus, vázlat, fehér, tipográfia látható&#10;&#10;Automatikusan generált leírás">
            <a:extLst>
              <a:ext uri="{FF2B5EF4-FFF2-40B4-BE49-F238E27FC236}">
                <a16:creationId xmlns:a16="http://schemas.microsoft.com/office/drawing/2014/main" id="{78A3ACAC-E767-074F-4FEC-9FC6DB28F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688" y="3285487"/>
            <a:ext cx="1057423" cy="495369"/>
          </a:xfrm>
          <a:prstGeom prst="rect">
            <a:avLst/>
          </a:prstGeom>
        </p:spPr>
      </p:pic>
      <p:pic>
        <p:nvPicPr>
          <p:cNvPr id="7" name="Kép 6" descr="A képen szöveg, képernyőkép, Betűtípus, sor látható&#10;&#10;Automatikusan generált leírás">
            <a:extLst>
              <a:ext uri="{FF2B5EF4-FFF2-40B4-BE49-F238E27FC236}">
                <a16:creationId xmlns:a16="http://schemas.microsoft.com/office/drawing/2014/main" id="{BE26AD5D-9661-E787-A991-348F5EBF5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962" y="4504551"/>
            <a:ext cx="2934109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710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FC2E64E1-9176-3527-A3C8-5EC5EB24C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8344"/>
            <a:ext cx="9905999" cy="62156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dirty="0"/>
              <a:t>Egy </a:t>
            </a:r>
            <a:r>
              <a:rPr lang="hu-HU" i="1" dirty="0"/>
              <a:t>(n*k)</a:t>
            </a:r>
            <a:r>
              <a:rPr lang="hu-HU" dirty="0"/>
              <a:t> mátrix, ami </a:t>
            </a:r>
            <a:r>
              <a:rPr lang="hu-HU" i="1" dirty="0"/>
              <a:t>n</a:t>
            </a:r>
            <a:r>
              <a:rPr lang="hu-HU" dirty="0"/>
              <a:t> darab sorból és </a:t>
            </a:r>
            <a:r>
              <a:rPr lang="hu-HU" i="1" dirty="0"/>
              <a:t>k</a:t>
            </a:r>
            <a:r>
              <a:rPr lang="hu-HU" dirty="0"/>
              <a:t> darab oszlopból áll, tehát valahogy így néz ki: </a:t>
            </a:r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pPr marL="0" indent="0">
              <a:buNone/>
            </a:pPr>
            <a:r>
              <a:rPr lang="hu-HU" dirty="0"/>
              <a:t>Milyen műveletek végezhetőek mátrixokkal?</a:t>
            </a:r>
          </a:p>
          <a:p>
            <a:pPr lvl="1"/>
            <a:r>
              <a:rPr lang="hu-HU" dirty="0"/>
              <a:t>Skalárszoros</a:t>
            </a:r>
          </a:p>
          <a:p>
            <a:pPr lvl="1"/>
            <a:r>
              <a:rPr lang="hu-HU" dirty="0"/>
              <a:t>Összeadás</a:t>
            </a:r>
          </a:p>
          <a:p>
            <a:pPr lvl="1"/>
            <a:r>
              <a:rPr lang="hu-HU" dirty="0"/>
              <a:t>Szorzás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Mi a listában található utolsó műveletet, a </a:t>
            </a:r>
            <a:r>
              <a:rPr lang="hu-HU" b="1" dirty="0"/>
              <a:t>szorzást</a:t>
            </a:r>
            <a:r>
              <a:rPr lang="hu-HU" dirty="0"/>
              <a:t> fogjuk részletesebben megnézni, és felhasználni a programunkban.</a:t>
            </a:r>
          </a:p>
          <a:p>
            <a:endParaRPr lang="hu-HU" dirty="0"/>
          </a:p>
        </p:txBody>
      </p:sp>
      <p:pic>
        <p:nvPicPr>
          <p:cNvPr id="5" name="Kép 4" descr="A képen nyugta, szöveg, Betűtípus látható&#10;&#10;Automatikusan generált leírás">
            <a:extLst>
              <a:ext uri="{FF2B5EF4-FFF2-40B4-BE49-F238E27FC236}">
                <a16:creationId xmlns:a16="http://schemas.microsoft.com/office/drawing/2014/main" id="{D55D9A27-C3F9-1B41-742C-87C682F25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905" y="993065"/>
            <a:ext cx="3085313" cy="198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667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B8F1C8F-BC48-6B44-9766-6964405F5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39856"/>
            <a:ext cx="9905998" cy="700996"/>
          </a:xfrm>
        </p:spPr>
        <p:txBody>
          <a:bodyPr/>
          <a:lstStyle/>
          <a:p>
            <a:pPr algn="ctr"/>
            <a:r>
              <a:rPr lang="hu-HU" dirty="0"/>
              <a:t>Szorzás mátrixszal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7CFFC51-A8AE-FD63-8328-FE7E51638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789016"/>
            <a:ext cx="9905999" cy="4224760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Egy </a:t>
            </a:r>
            <a:r>
              <a:rPr lang="hu-HU" i="1" dirty="0"/>
              <a:t>(n*k) </a:t>
            </a:r>
            <a:r>
              <a:rPr lang="hu-HU" dirty="0"/>
              <a:t>mátrixszal csak egy </a:t>
            </a:r>
            <a:r>
              <a:rPr lang="hu-HU" i="1" dirty="0"/>
              <a:t>(k*m) </a:t>
            </a:r>
            <a:r>
              <a:rPr lang="hu-HU" dirty="0"/>
              <a:t>mátrixot szorozhatunk.</a:t>
            </a:r>
          </a:p>
          <a:p>
            <a:pPr marL="0" indent="0">
              <a:buNone/>
            </a:pPr>
            <a:r>
              <a:rPr lang="hu-HU" dirty="0"/>
              <a:t>Tehát egy szorzásban található első mátrix arra kell, hogy </a:t>
            </a:r>
            <a:r>
              <a:rPr lang="hu-HU" dirty="0" err="1"/>
              <a:t>végződjön</a:t>
            </a:r>
            <a:r>
              <a:rPr lang="hu-HU" dirty="0"/>
              <a:t>, amivel a következő mátrix kezdődik. Az első mátrixnak ugyanannyi oszlopa kell, hogy legyen, mint amennyi a második mátrix sorainak a száma. </a:t>
            </a:r>
            <a:r>
              <a:rPr lang="hu-HU" i="1" dirty="0"/>
              <a:t>n</a:t>
            </a:r>
            <a:r>
              <a:rPr lang="hu-HU" dirty="0"/>
              <a:t> és </a:t>
            </a:r>
            <a:r>
              <a:rPr lang="hu-HU" i="1" dirty="0"/>
              <a:t>m</a:t>
            </a:r>
            <a:r>
              <a:rPr lang="hu-HU" dirty="0"/>
              <a:t> pedig azt fogja meghatározni, hogy a két mátrix összeszorzásával mekkora mátrix keletkezik: </a:t>
            </a:r>
          </a:p>
          <a:p>
            <a:pPr marL="0" indent="0">
              <a:buNone/>
            </a:pPr>
            <a:r>
              <a:rPr lang="hu-HU" dirty="0"/>
              <a:t>	(</a:t>
            </a:r>
            <a:r>
              <a:rPr lang="hu-HU" b="1" dirty="0">
                <a:solidFill>
                  <a:srgbClr val="7030A0"/>
                </a:solidFill>
              </a:rPr>
              <a:t>n</a:t>
            </a:r>
            <a:r>
              <a:rPr lang="hu-HU" dirty="0"/>
              <a:t>*</a:t>
            </a:r>
            <a:r>
              <a:rPr lang="hu-HU" b="1" dirty="0">
                <a:solidFill>
                  <a:srgbClr val="FF0000"/>
                </a:solidFill>
              </a:rPr>
              <a:t>k</a:t>
            </a:r>
            <a:r>
              <a:rPr lang="hu-HU" dirty="0"/>
              <a:t>)*(</a:t>
            </a:r>
            <a:r>
              <a:rPr lang="hu-HU" b="1" dirty="0">
                <a:solidFill>
                  <a:srgbClr val="FF0000"/>
                </a:solidFill>
              </a:rPr>
              <a:t>k</a:t>
            </a:r>
            <a:r>
              <a:rPr lang="hu-HU" dirty="0"/>
              <a:t>*</a:t>
            </a:r>
            <a:r>
              <a:rPr lang="hu-HU" b="1" dirty="0">
                <a:solidFill>
                  <a:srgbClr val="7030A0"/>
                </a:solidFill>
              </a:rPr>
              <a:t>m</a:t>
            </a:r>
            <a:r>
              <a:rPr lang="hu-HU" dirty="0"/>
              <a:t>) </a:t>
            </a:r>
            <a:r>
              <a:rPr lang="en-US" dirty="0"/>
              <a:t>=</a:t>
            </a:r>
            <a:r>
              <a:rPr lang="hu-HU" dirty="0"/>
              <a:t> (</a:t>
            </a:r>
            <a:r>
              <a:rPr lang="hu-HU" b="1" dirty="0">
                <a:solidFill>
                  <a:srgbClr val="7030A0"/>
                </a:solidFill>
              </a:rPr>
              <a:t>n</a:t>
            </a:r>
            <a:r>
              <a:rPr lang="hu-HU" dirty="0"/>
              <a:t>*</a:t>
            </a:r>
            <a:r>
              <a:rPr lang="hu-HU" b="1" dirty="0">
                <a:solidFill>
                  <a:srgbClr val="7030A0"/>
                </a:solidFill>
              </a:rPr>
              <a:t>m</a:t>
            </a:r>
            <a:r>
              <a:rPr lang="hu-HU" dirty="0"/>
              <a:t>)</a:t>
            </a:r>
          </a:p>
        </p:txBody>
      </p:sp>
      <p:sp>
        <p:nvSpPr>
          <p:cNvPr id="4" name="Nyíl: szalag, felfelé mutató 3">
            <a:extLst>
              <a:ext uri="{FF2B5EF4-FFF2-40B4-BE49-F238E27FC236}">
                <a16:creationId xmlns:a16="http://schemas.microsoft.com/office/drawing/2014/main" id="{29B5BE8D-1E5F-75EA-B04A-F636823C9F39}"/>
              </a:ext>
            </a:extLst>
          </p:cNvPr>
          <p:cNvSpPr/>
          <p:nvPr/>
        </p:nvSpPr>
        <p:spPr>
          <a:xfrm>
            <a:off x="2574960" y="5100225"/>
            <a:ext cx="521669" cy="306728"/>
          </a:xfrm>
          <a:prstGeom prst="curved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5" name="Nyíl: szalag, felfelé mutató 4">
            <a:extLst>
              <a:ext uri="{FF2B5EF4-FFF2-40B4-BE49-F238E27FC236}">
                <a16:creationId xmlns:a16="http://schemas.microsoft.com/office/drawing/2014/main" id="{E3B941CD-01F2-E5E7-87E4-0EF386EA4143}"/>
              </a:ext>
            </a:extLst>
          </p:cNvPr>
          <p:cNvSpPr/>
          <p:nvPr/>
        </p:nvSpPr>
        <p:spPr>
          <a:xfrm>
            <a:off x="2245485" y="5100225"/>
            <a:ext cx="1250069" cy="476491"/>
          </a:xfrm>
          <a:prstGeom prst="curvedUp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014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>
            <a:extLst>
              <a:ext uri="{FF2B5EF4-FFF2-40B4-BE49-F238E27FC236}">
                <a16:creationId xmlns:a16="http://schemas.microsoft.com/office/drawing/2014/main" id="{23B7653C-333B-1F4B-2ECD-9A21B3D0B44A}"/>
              </a:ext>
            </a:extLst>
          </p:cNvPr>
          <p:cNvSpPr txBox="1"/>
          <p:nvPr/>
        </p:nvSpPr>
        <p:spPr>
          <a:xfrm>
            <a:off x="1180618" y="1087898"/>
            <a:ext cx="1004682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/>
              <a:t>					Pl.:</a:t>
            </a:r>
          </a:p>
          <a:p>
            <a:endParaRPr lang="hu-HU" sz="2400" dirty="0"/>
          </a:p>
          <a:p>
            <a:endParaRPr lang="hu-HU" sz="2400" dirty="0"/>
          </a:p>
          <a:p>
            <a:endParaRPr lang="hu-HU" sz="2400" dirty="0"/>
          </a:p>
          <a:p>
            <a:endParaRPr lang="hu-HU" sz="2400" dirty="0"/>
          </a:p>
          <a:p>
            <a:r>
              <a:rPr lang="hu-HU" sz="2400" dirty="0"/>
              <a:t>Előzőleg láthattuk, hogy egy (</a:t>
            </a:r>
            <a:r>
              <a:rPr lang="hu-HU" sz="2400" b="1" dirty="0">
                <a:solidFill>
                  <a:srgbClr val="7030A0"/>
                </a:solidFill>
              </a:rPr>
              <a:t>n</a:t>
            </a:r>
            <a:r>
              <a:rPr lang="hu-HU" sz="2400" dirty="0"/>
              <a:t>*</a:t>
            </a:r>
            <a:r>
              <a:rPr lang="hu-HU" sz="2400" b="1" dirty="0">
                <a:solidFill>
                  <a:srgbClr val="FF0000"/>
                </a:solidFill>
              </a:rPr>
              <a:t>k</a:t>
            </a:r>
            <a:r>
              <a:rPr lang="hu-HU" sz="2400" dirty="0"/>
              <a:t>)*(</a:t>
            </a:r>
            <a:r>
              <a:rPr lang="hu-HU" sz="2400" b="1" dirty="0">
                <a:solidFill>
                  <a:srgbClr val="FF0000"/>
                </a:solidFill>
              </a:rPr>
              <a:t>k</a:t>
            </a:r>
            <a:r>
              <a:rPr lang="hu-HU" sz="2400" dirty="0"/>
              <a:t>*</a:t>
            </a:r>
            <a:r>
              <a:rPr lang="hu-HU" sz="2400" b="1" dirty="0">
                <a:solidFill>
                  <a:srgbClr val="7030A0"/>
                </a:solidFill>
              </a:rPr>
              <a:t>m</a:t>
            </a:r>
            <a:r>
              <a:rPr lang="hu-HU" sz="2400" dirty="0"/>
              <a:t>) szorzás (</a:t>
            </a:r>
            <a:r>
              <a:rPr lang="hu-HU" sz="2400" b="1" dirty="0">
                <a:solidFill>
                  <a:srgbClr val="7030A0"/>
                </a:solidFill>
              </a:rPr>
              <a:t>n</a:t>
            </a:r>
            <a:r>
              <a:rPr lang="hu-HU" sz="2400" dirty="0"/>
              <a:t>*</a:t>
            </a:r>
            <a:r>
              <a:rPr lang="hu-HU" sz="2400" b="1" dirty="0">
                <a:solidFill>
                  <a:srgbClr val="7030A0"/>
                </a:solidFill>
              </a:rPr>
              <a:t>m</a:t>
            </a:r>
            <a:r>
              <a:rPr lang="hu-HU" sz="2400" dirty="0"/>
              <a:t>) mátrixot fog eredményezni. Ebből már látható, hogy a szorzás után egy (2*3)-</a:t>
            </a:r>
            <a:r>
              <a:rPr lang="hu-HU" sz="2400" dirty="0" err="1"/>
              <a:t>as</a:t>
            </a:r>
            <a:r>
              <a:rPr lang="hu-HU" sz="2400" dirty="0"/>
              <a:t> méretű mátrixot fogunk kapni.</a:t>
            </a:r>
          </a:p>
          <a:p>
            <a:endParaRPr lang="hu-HU" sz="2400" dirty="0"/>
          </a:p>
          <a:p>
            <a:r>
              <a:rPr lang="hu-HU" sz="2400" dirty="0"/>
              <a:t>A szorzat mátrixnak annyi sora lesz, mint A-</a:t>
            </a:r>
            <a:r>
              <a:rPr lang="hu-HU" sz="2400" dirty="0" err="1"/>
              <a:t>nak</a:t>
            </a:r>
            <a:r>
              <a:rPr lang="hu-HU" sz="2400" dirty="0"/>
              <a:t> és annyi oszlopa, mint B-</a:t>
            </a:r>
            <a:r>
              <a:rPr lang="hu-HU" sz="2400" dirty="0" err="1"/>
              <a:t>nek</a:t>
            </a:r>
            <a:r>
              <a:rPr lang="hu-HU" sz="2400" dirty="0"/>
              <a:t>, elemei pedig úgy keletkeznek, hogy az A egyik sorát szorozzuk B-</a:t>
            </a:r>
            <a:r>
              <a:rPr lang="hu-HU" sz="2400" dirty="0" err="1"/>
              <a:t>nek</a:t>
            </a:r>
            <a:r>
              <a:rPr lang="hu-HU" sz="2400" dirty="0"/>
              <a:t> egy oszlopával.</a:t>
            </a:r>
          </a:p>
        </p:txBody>
      </p:sp>
      <p:pic>
        <p:nvPicPr>
          <p:cNvPr id="6" name="Kép 5" descr="A képen fehér, Betűtípus látható&#10;&#10;Automatikusan generált leírás">
            <a:extLst>
              <a:ext uri="{FF2B5EF4-FFF2-40B4-BE49-F238E27FC236}">
                <a16:creationId xmlns:a16="http://schemas.microsoft.com/office/drawing/2014/main" id="{B1866E4A-E096-F4D3-0E71-EEAD847A6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611" y="1388719"/>
            <a:ext cx="3465565" cy="134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850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190F1AA-32BC-3D11-512E-4E116F5BD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06987"/>
            <a:ext cx="9905998" cy="724145"/>
          </a:xfrm>
        </p:spPr>
        <p:txBody>
          <a:bodyPr/>
          <a:lstStyle/>
          <a:p>
            <a:pPr algn="ctr"/>
            <a:r>
              <a:rPr lang="hu-HU" dirty="0"/>
              <a:t>A FALK-SÉMA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8D979C8-B173-DE09-7CD8-4474F4068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844952"/>
            <a:ext cx="9905999" cy="58060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400" dirty="0"/>
              <a:t>Mátrixok szorzásához rendelkezésünkre áll a </a:t>
            </a:r>
            <a:r>
              <a:rPr lang="hu-HU" sz="2400" b="1" u="sng" dirty="0"/>
              <a:t>Falk-séma</a:t>
            </a:r>
            <a:r>
              <a:rPr lang="hu-HU" sz="2400" dirty="0"/>
              <a:t>:</a:t>
            </a:r>
          </a:p>
          <a:p>
            <a:pPr marL="0" indent="0">
              <a:buNone/>
            </a:pPr>
            <a:r>
              <a:rPr lang="hu-HU" dirty="0"/>
              <a:t>A két mátrixot felírjuk a következő formában: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A szorzást úgy végezzük el, hogy az A mátrix első sorának első oszlopában lévő számot megszorozzuk a B mátrix első oszlopának első sorában lévő számmal, majd az A mátrix első sorának második oszlopában lévő számot megszorozzuk a B mátrix első oszlopának második sorában lévő számmal. Ez után ezt a két számot összeadjuk, és felírjuk. A szorzás </a:t>
            </a:r>
          </a:p>
          <a:p>
            <a:pPr marL="0" indent="0">
              <a:buNone/>
            </a:pPr>
            <a:r>
              <a:rPr lang="hu-HU" dirty="0"/>
              <a:t>során az A mátrix első sorával megismételjük ezeket </a:t>
            </a:r>
          </a:p>
          <a:p>
            <a:pPr marL="0" indent="0">
              <a:buNone/>
            </a:pPr>
            <a:r>
              <a:rPr lang="hu-HU" dirty="0"/>
              <a:t>a lépéseket a B mátrix minden oszlopán.</a:t>
            </a:r>
          </a:p>
        </p:txBody>
      </p:sp>
      <p:pic>
        <p:nvPicPr>
          <p:cNvPr id="5" name="Kép 4" descr="A képen diagram, Betűtípus, fehér, tervezés látható&#10;&#10;Automatikusan generált leírás">
            <a:extLst>
              <a:ext uri="{FF2B5EF4-FFF2-40B4-BE49-F238E27FC236}">
                <a16:creationId xmlns:a16="http://schemas.microsoft.com/office/drawing/2014/main" id="{46503AF7-452F-8B12-96C4-AAD717EF1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9791" y="1569097"/>
            <a:ext cx="2385793" cy="1604241"/>
          </a:xfrm>
          <a:prstGeom prst="rect">
            <a:avLst/>
          </a:prstGeom>
        </p:spPr>
      </p:pic>
      <p:pic>
        <p:nvPicPr>
          <p:cNvPr id="7" name="Kép 6" descr="A képen diagram látható&#10;&#10;Automatikusan generált leírás">
            <a:extLst>
              <a:ext uri="{FF2B5EF4-FFF2-40B4-BE49-F238E27FC236}">
                <a16:creationId xmlns:a16="http://schemas.microsoft.com/office/drawing/2014/main" id="{060BCA59-4F97-42B9-122C-CBDF3931D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9543" y="4997523"/>
            <a:ext cx="2372082" cy="160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073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1360598E-EB02-F3B3-4483-E63C4D20B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28263"/>
            <a:ext cx="9905999" cy="6053560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Ezeket a lépéseket </a:t>
            </a:r>
            <a:r>
              <a:rPr lang="hu-HU" dirty="0" err="1"/>
              <a:t>végigvisszük</a:t>
            </a:r>
            <a:r>
              <a:rPr lang="hu-HU" dirty="0"/>
              <a:t> az A mátrix első sorával a teljes B mátrixon: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Ezt megismételjük az A mátrix második sorával: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És kész! Ez lesz tehát az A*B, az A és B mátrixok szorzata:</a:t>
            </a:r>
          </a:p>
        </p:txBody>
      </p:sp>
      <p:pic>
        <p:nvPicPr>
          <p:cNvPr id="5" name="Kép 4" descr="A képen diagram, Betűtípus, tervezés látható&#10;&#10;Automatikusan generált leírás">
            <a:extLst>
              <a:ext uri="{FF2B5EF4-FFF2-40B4-BE49-F238E27FC236}">
                <a16:creationId xmlns:a16="http://schemas.microsoft.com/office/drawing/2014/main" id="{A87451CB-0B51-EAD3-8326-B4CAA61F5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710" y="1002040"/>
            <a:ext cx="2276579" cy="1599369"/>
          </a:xfrm>
          <a:prstGeom prst="rect">
            <a:avLst/>
          </a:prstGeom>
        </p:spPr>
      </p:pic>
      <p:pic>
        <p:nvPicPr>
          <p:cNvPr id="7" name="Kép 6" descr="A képen fehér, Betűtípus, diagram, tervezés látható&#10;&#10;Automatikusan generált leírás">
            <a:extLst>
              <a:ext uri="{FF2B5EF4-FFF2-40B4-BE49-F238E27FC236}">
                <a16:creationId xmlns:a16="http://schemas.microsoft.com/office/drawing/2014/main" id="{9F92799E-53DF-CE13-C37E-74BCBD8AC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7710" y="3351922"/>
            <a:ext cx="2276579" cy="1522291"/>
          </a:xfrm>
          <a:prstGeom prst="rect">
            <a:avLst/>
          </a:prstGeom>
        </p:spPr>
      </p:pic>
      <p:pic>
        <p:nvPicPr>
          <p:cNvPr id="9" name="Kép 8" descr="A képen szöveg, Betűtípus, fehér, kézírás látható&#10;&#10;Automatikusan generált leírás">
            <a:extLst>
              <a:ext uri="{FF2B5EF4-FFF2-40B4-BE49-F238E27FC236}">
                <a16:creationId xmlns:a16="http://schemas.microsoft.com/office/drawing/2014/main" id="{6E70A1F5-738B-85EB-158F-30498773A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7710" y="5624726"/>
            <a:ext cx="2276579" cy="85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67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32B55A0-0455-2026-6117-316833A54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A PROGRAM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0021DD4-1FEC-15F8-3838-A874FFE95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Most már tudjuk, hogy mi a mátrix, és hogyan tudunk vele szorozni. Itt az ideje, hogy a frissen szerzett tudásunkat átültessük egy programba, és bízzuk ezeket a lépéseket a számítógépre!</a:t>
            </a:r>
          </a:p>
        </p:txBody>
      </p:sp>
    </p:spTree>
    <p:extLst>
      <p:ext uri="{BB962C8B-B14F-4D97-AF65-F5344CB8AC3E}">
        <p14:creationId xmlns:p14="http://schemas.microsoft.com/office/powerpoint/2010/main" val="6721572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42_TF45165253" id="{AC128B28-044A-48CD-937A-BC5CD5FA7476}" vid="{07A7BF59-AC7F-4C01-8A69-454DE7712647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430</TotalTime>
  <Words>453</Words>
  <Application>Microsoft Office PowerPoint</Application>
  <PresentationFormat>Szélesvásznú</PresentationFormat>
  <Paragraphs>50</Paragraphs>
  <Slides>8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Áramkör</vt:lpstr>
      <vt:lpstr>Mátrixok szorzása</vt:lpstr>
      <vt:lpstr>Mi a mátrix?</vt:lpstr>
      <vt:lpstr>PowerPoint-bemutató</vt:lpstr>
      <vt:lpstr>Szorzás mátrixszal</vt:lpstr>
      <vt:lpstr>PowerPoint-bemutató</vt:lpstr>
      <vt:lpstr>A FALK-SÉMA</vt:lpstr>
      <vt:lpstr>PowerPoint-bemutató</vt:lpstr>
      <vt:lpstr>A PROGRAM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Dávid Szankovszky</dc:creator>
  <cp:lastModifiedBy>Dávid Szankovszky</cp:lastModifiedBy>
  <cp:revision>1</cp:revision>
  <dcterms:created xsi:type="dcterms:W3CDTF">2024-11-27T08:03:45Z</dcterms:created>
  <dcterms:modified xsi:type="dcterms:W3CDTF">2024-11-27T15:13:53Z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